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8" r:id="rId6"/>
    <p:sldId id="262" r:id="rId7"/>
    <p:sldId id="269" r:id="rId8"/>
    <p:sldId id="261" r:id="rId9"/>
    <p:sldId id="270" r:id="rId10"/>
    <p:sldId id="260" r:id="rId11"/>
    <p:sldId id="271" r:id="rId12"/>
    <p:sldId id="265" r:id="rId13"/>
    <p:sldId id="275" r:id="rId14"/>
    <p:sldId id="266" r:id="rId15"/>
    <p:sldId id="276" r:id="rId16"/>
    <p:sldId id="274" r:id="rId17"/>
    <p:sldId id="277" r:id="rId18"/>
    <p:sldId id="259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E2A"/>
    <a:srgbClr val="354C88"/>
    <a:srgbClr val="03054D"/>
    <a:srgbClr val="A3AD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0346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38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1748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702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273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50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682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887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066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309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440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6C39B-EE6F-45FE-BC2D-F0D8D960F82B}" type="datetimeFigureOut">
              <a:rPr lang="pt-BR" smtClean="0"/>
              <a:t>15/11/2019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24D0AF-55F6-4659-A8F0-310B35BEC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542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0000"/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33525" y="1398588"/>
            <a:ext cx="9144000" cy="2387600"/>
          </a:xfrm>
        </p:spPr>
        <p:txBody>
          <a:bodyPr>
            <a:noAutofit/>
          </a:bodyPr>
          <a:lstStyle/>
          <a:p>
            <a:r>
              <a:rPr lang="pt-BR" sz="12000" dirty="0" smtClean="0">
                <a:solidFill>
                  <a:srgbClr val="000E2A"/>
                </a:solidFill>
                <a:latin typeface="Waltograph" panose="03080602000000000000" pitchFamily="66" charset="0"/>
              </a:rPr>
              <a:t>Análise de Filmes da Disney </a:t>
            </a:r>
            <a:endParaRPr lang="pt-BR" sz="12000" dirty="0">
              <a:solidFill>
                <a:srgbClr val="000E2A"/>
              </a:solidFill>
              <a:latin typeface="Waltograph" panose="03080602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10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Filme </a:t>
            </a:r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Fracasso </a:t>
            </a:r>
            <a:r>
              <a:rPr lang="pt-BR" sz="6000" dirty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com base no Sucesso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>
            <a:normAutofit fontScale="92500" lnSpcReduction="10000"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Diretores: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Robert </a:t>
            </a:r>
            <a:r>
              <a:rPr lang="pt-BR" b="1" dirty="0">
                <a:solidFill>
                  <a:schemeClr val="bg1"/>
                </a:solidFill>
              </a:rPr>
              <a:t>Vince </a:t>
            </a:r>
            <a:r>
              <a:rPr lang="pt-BR" dirty="0">
                <a:solidFill>
                  <a:schemeClr val="bg1"/>
                </a:solidFill>
              </a:rPr>
              <a:t>(Air </a:t>
            </a:r>
            <a:r>
              <a:rPr lang="pt-BR" dirty="0" err="1">
                <a:solidFill>
                  <a:schemeClr val="bg1"/>
                </a:solidFill>
              </a:rPr>
              <a:t>Bud</a:t>
            </a:r>
            <a:r>
              <a:rPr lang="pt-BR" dirty="0">
                <a:solidFill>
                  <a:schemeClr val="bg1"/>
                </a:solidFill>
              </a:rPr>
              <a:t> – Cachorro que joga </a:t>
            </a:r>
            <a:r>
              <a:rPr lang="pt-BR" dirty="0" smtClean="0">
                <a:solidFill>
                  <a:schemeClr val="bg1"/>
                </a:solidFill>
              </a:rPr>
              <a:t>basquete)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Alex </a:t>
            </a:r>
            <a:r>
              <a:rPr lang="pt-BR" b="1" dirty="0" err="1">
                <a:solidFill>
                  <a:schemeClr val="bg1"/>
                </a:solidFill>
              </a:rPr>
              <a:t>Zamm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(Inspetor Bugiganga)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Escritores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Robert </a:t>
            </a:r>
            <a:r>
              <a:rPr lang="en-US" b="1" dirty="0">
                <a:solidFill>
                  <a:schemeClr val="bg1"/>
                </a:solidFill>
              </a:rPr>
              <a:t>Vince</a:t>
            </a:r>
            <a:r>
              <a:rPr lang="en-US" dirty="0">
                <a:solidFill>
                  <a:schemeClr val="bg1"/>
                </a:solidFill>
              </a:rPr>
              <a:t>,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Kevin </a:t>
            </a:r>
            <a:r>
              <a:rPr lang="en-US" b="1" dirty="0" err="1">
                <a:solidFill>
                  <a:schemeClr val="bg1"/>
                </a:solidFill>
              </a:rPr>
              <a:t>DiCicco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(Air Bud)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Estrelas: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b="1" dirty="0" err="1" smtClean="0">
                <a:solidFill>
                  <a:schemeClr val="bg1"/>
                </a:solidFill>
              </a:rPr>
              <a:t>Diedrich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Bader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(Miss Simpatia), </a:t>
            </a:r>
            <a:r>
              <a:rPr lang="pt-BR" b="1" dirty="0">
                <a:solidFill>
                  <a:schemeClr val="bg1"/>
                </a:solidFill>
              </a:rPr>
              <a:t>Julie Benz 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smtClean="0">
                <a:solidFill>
                  <a:schemeClr val="bg1"/>
                </a:solidFill>
              </a:rPr>
              <a:t>Dexter), </a:t>
            </a:r>
            <a:r>
              <a:rPr lang="pt-BR" b="1" dirty="0">
                <a:solidFill>
                  <a:schemeClr val="bg1"/>
                </a:solidFill>
              </a:rPr>
              <a:t>Christopher </a:t>
            </a:r>
            <a:r>
              <a:rPr lang="pt-BR" b="1" dirty="0" err="1">
                <a:solidFill>
                  <a:schemeClr val="bg1"/>
                </a:solidFill>
              </a:rPr>
              <a:t>Showerman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(George o Rei da Floresta)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Gêneros: </a:t>
            </a:r>
            <a:r>
              <a:rPr lang="pt-BR" b="1" dirty="0" smtClean="0">
                <a:solidFill>
                  <a:schemeClr val="bg1"/>
                </a:solidFill>
              </a:rPr>
              <a:t>Comédia e </a:t>
            </a:r>
            <a:r>
              <a:rPr lang="pt-BR" b="1" dirty="0" err="1" smtClean="0">
                <a:solidFill>
                  <a:schemeClr val="bg1"/>
                </a:solidFill>
              </a:rPr>
              <a:t>Sci-Fi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6098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77" y="365125"/>
            <a:ext cx="5795156" cy="3187336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75" y="3552461"/>
            <a:ext cx="5457825" cy="300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1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Receita para um </a:t>
            </a:r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Filme Rentável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>
            <a:normAutofit fontScale="92500" lnSpcReduction="10000"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Diretores: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Gore </a:t>
            </a:r>
            <a:r>
              <a:rPr lang="pt-BR" b="1" dirty="0" err="1">
                <a:solidFill>
                  <a:schemeClr val="bg1"/>
                </a:solidFill>
              </a:rPr>
              <a:t>Verbinski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(Piratas do </a:t>
            </a:r>
            <a:r>
              <a:rPr lang="pt-BR" dirty="0" smtClean="0">
                <a:solidFill>
                  <a:schemeClr val="bg1"/>
                </a:solidFill>
              </a:rPr>
              <a:t>Caribe)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Lee </a:t>
            </a:r>
            <a:r>
              <a:rPr lang="pt-BR" b="1" dirty="0" err="1">
                <a:solidFill>
                  <a:schemeClr val="bg1"/>
                </a:solidFill>
              </a:rPr>
              <a:t>Unkrich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Toy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Story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Escritores: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Max </a:t>
            </a:r>
            <a:r>
              <a:rPr lang="pt-BR" b="1" dirty="0" err="1">
                <a:solidFill>
                  <a:schemeClr val="bg1"/>
                </a:solidFill>
              </a:rPr>
              <a:t>Enscoe</a:t>
            </a:r>
            <a:r>
              <a:rPr lang="pt-BR" dirty="0">
                <a:solidFill>
                  <a:schemeClr val="bg1"/>
                </a:solidFill>
              </a:rPr>
              <a:t> (Séries e filmes de </a:t>
            </a:r>
            <a:r>
              <a:rPr lang="pt-BR" dirty="0" smtClean="0">
                <a:solidFill>
                  <a:schemeClr val="bg1"/>
                </a:solidFill>
              </a:rPr>
              <a:t>TV)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Louis </a:t>
            </a:r>
            <a:r>
              <a:rPr lang="pt-BR" b="1" dirty="0">
                <a:solidFill>
                  <a:schemeClr val="bg1"/>
                </a:solidFill>
              </a:rPr>
              <a:t>Sachar </a:t>
            </a:r>
            <a:r>
              <a:rPr lang="pt-BR" dirty="0" smtClean="0">
                <a:solidFill>
                  <a:schemeClr val="bg1"/>
                </a:solidFill>
              </a:rPr>
              <a:t>(O Mistério </a:t>
            </a:r>
            <a:r>
              <a:rPr lang="pt-BR" dirty="0">
                <a:solidFill>
                  <a:schemeClr val="bg1"/>
                </a:solidFill>
              </a:rPr>
              <a:t>dos </a:t>
            </a:r>
            <a:r>
              <a:rPr lang="pt-BR" dirty="0" smtClean="0">
                <a:solidFill>
                  <a:schemeClr val="bg1"/>
                </a:solidFill>
              </a:rPr>
              <a:t>Escavadores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</a:rPr>
              <a:t>Estrelas</a:t>
            </a:r>
            <a:r>
              <a:rPr lang="en-US" dirty="0">
                <a:solidFill>
                  <a:schemeClr val="bg1"/>
                </a:solidFill>
              </a:rPr>
              <a:t>: 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b="1" dirty="0" smtClean="0">
                <a:solidFill>
                  <a:schemeClr val="bg1"/>
                </a:solidFill>
              </a:rPr>
              <a:t>Sara </a:t>
            </a:r>
            <a:r>
              <a:rPr lang="en-US" b="1" dirty="0">
                <a:solidFill>
                  <a:schemeClr val="bg1"/>
                </a:solidFill>
              </a:rPr>
              <a:t>Paxton </a:t>
            </a:r>
            <a:r>
              <a:rPr lang="en-US" dirty="0">
                <a:solidFill>
                  <a:schemeClr val="bg1"/>
                </a:solidFill>
              </a:rPr>
              <a:t>(Aquamarine), </a:t>
            </a:r>
            <a:r>
              <a:rPr lang="en-US" b="1" dirty="0">
                <a:solidFill>
                  <a:schemeClr val="bg1"/>
                </a:solidFill>
              </a:rPr>
              <a:t>Lucas </a:t>
            </a:r>
            <a:r>
              <a:rPr lang="en-US" b="1" dirty="0" err="1">
                <a:solidFill>
                  <a:schemeClr val="bg1"/>
                </a:solidFill>
              </a:rPr>
              <a:t>Grabeel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(High School Musical), </a:t>
            </a:r>
            <a:r>
              <a:rPr lang="en-US" b="1" dirty="0">
                <a:solidFill>
                  <a:schemeClr val="bg1"/>
                </a:solidFill>
              </a:rPr>
              <a:t>Sigourney Weaver </a:t>
            </a:r>
            <a:r>
              <a:rPr lang="en-US" dirty="0">
                <a:solidFill>
                  <a:schemeClr val="bg1"/>
                </a:solidFill>
              </a:rPr>
              <a:t>(Avatar, Alien)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Gênero: </a:t>
            </a:r>
            <a:r>
              <a:rPr lang="pt-BR" b="1" dirty="0" smtClean="0">
                <a:solidFill>
                  <a:schemeClr val="bg1"/>
                </a:solidFill>
              </a:rPr>
              <a:t>Aventura e Animação</a:t>
            </a:r>
            <a:endParaRPr lang="pt-BR" b="1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2480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2428875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187" y="2428875"/>
            <a:ext cx="5381625" cy="21526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9" y="4533900"/>
            <a:ext cx="46482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Filme </a:t>
            </a:r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Fracasso </a:t>
            </a:r>
            <a:r>
              <a:rPr lang="pt-BR" sz="6000" dirty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com base </a:t>
            </a:r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na Rentabilidade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>
            <a:normAutofit fontScale="92500" lnSpcReduction="10000"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Diretores: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Vincent </a:t>
            </a:r>
            <a:r>
              <a:rPr lang="pt-BR" b="1" dirty="0" err="1">
                <a:solidFill>
                  <a:schemeClr val="bg1"/>
                </a:solidFill>
              </a:rPr>
              <a:t>McEveety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(Jornada nas </a:t>
            </a:r>
            <a:r>
              <a:rPr lang="pt-BR" dirty="0" smtClean="0">
                <a:solidFill>
                  <a:schemeClr val="bg1"/>
                </a:solidFill>
              </a:rPr>
              <a:t>Estrelas)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Robert </a:t>
            </a:r>
            <a:r>
              <a:rPr lang="pt-BR" b="1" dirty="0">
                <a:solidFill>
                  <a:schemeClr val="bg1"/>
                </a:solidFill>
              </a:rPr>
              <a:t>Stevenson </a:t>
            </a:r>
            <a:r>
              <a:rPr lang="pt-BR" dirty="0">
                <a:solidFill>
                  <a:schemeClr val="bg1"/>
                </a:solidFill>
              </a:rPr>
              <a:t>(Mary </a:t>
            </a:r>
            <a:r>
              <a:rPr lang="pt-BR" dirty="0" err="1">
                <a:solidFill>
                  <a:schemeClr val="bg1"/>
                </a:solidFill>
              </a:rPr>
              <a:t>Poppins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Escritores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Andrew </a:t>
            </a:r>
            <a:r>
              <a:rPr lang="en-US" b="1" dirty="0">
                <a:solidFill>
                  <a:schemeClr val="bg1"/>
                </a:solidFill>
              </a:rPr>
              <a:t>Stanton </a:t>
            </a:r>
            <a:r>
              <a:rPr lang="en-US" dirty="0">
                <a:solidFill>
                  <a:schemeClr val="bg1"/>
                </a:solidFill>
              </a:rPr>
              <a:t>(Wall-e, Toy Story</a:t>
            </a:r>
            <a:r>
              <a:rPr lang="en-US" dirty="0" smtClean="0">
                <a:solidFill>
                  <a:schemeClr val="bg1"/>
                </a:solidFill>
              </a:rPr>
              <a:t>)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John </a:t>
            </a:r>
            <a:r>
              <a:rPr lang="en-US" b="1" dirty="0">
                <a:solidFill>
                  <a:schemeClr val="bg1"/>
                </a:solidFill>
              </a:rPr>
              <a:t>Lasseter </a:t>
            </a:r>
            <a:r>
              <a:rPr lang="en-US" dirty="0">
                <a:solidFill>
                  <a:schemeClr val="bg1"/>
                </a:solidFill>
              </a:rPr>
              <a:t>(Toy Story, Vida de </a:t>
            </a:r>
            <a:r>
              <a:rPr lang="en-US" dirty="0" err="1">
                <a:solidFill>
                  <a:schemeClr val="bg1"/>
                </a:solidFill>
              </a:rPr>
              <a:t>Inseto</a:t>
            </a:r>
            <a:r>
              <a:rPr lang="en-US" dirty="0">
                <a:solidFill>
                  <a:schemeClr val="bg1"/>
                </a:solidFill>
              </a:rPr>
              <a:t>)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Estrelas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Kimberly </a:t>
            </a:r>
            <a:r>
              <a:rPr lang="en-US" b="1" dirty="0">
                <a:solidFill>
                  <a:schemeClr val="bg1"/>
                </a:solidFill>
              </a:rPr>
              <a:t>J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Filme</a:t>
            </a:r>
            <a:r>
              <a:rPr lang="en-US" dirty="0">
                <a:solidFill>
                  <a:schemeClr val="bg1"/>
                </a:solidFill>
              </a:rPr>
              <a:t> de TV), </a:t>
            </a:r>
            <a:r>
              <a:rPr lang="en-US" b="1" dirty="0">
                <a:solidFill>
                  <a:schemeClr val="bg1"/>
                </a:solidFill>
              </a:rPr>
              <a:t>Dean Jones 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smtClean="0">
                <a:solidFill>
                  <a:schemeClr val="bg1"/>
                </a:solidFill>
              </a:rPr>
              <a:t>Beethoven), </a:t>
            </a:r>
            <a:r>
              <a:rPr lang="en-US" b="1" dirty="0">
                <a:solidFill>
                  <a:schemeClr val="bg1"/>
                </a:solidFill>
              </a:rPr>
              <a:t>Christy Carlson </a:t>
            </a:r>
            <a:r>
              <a:rPr lang="en-US" dirty="0">
                <a:solidFill>
                  <a:schemeClr val="bg1"/>
                </a:solidFill>
              </a:rPr>
              <a:t>(Kim </a:t>
            </a:r>
            <a:r>
              <a:rPr lang="en-US" dirty="0" smtClean="0">
                <a:solidFill>
                  <a:schemeClr val="bg1"/>
                </a:solidFill>
              </a:rPr>
              <a:t>Possible)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Gêneros: </a:t>
            </a:r>
            <a:r>
              <a:rPr lang="pt-BR" b="1" dirty="0" smtClean="0">
                <a:solidFill>
                  <a:schemeClr val="bg1"/>
                </a:solidFill>
              </a:rPr>
              <a:t>Comédia e Velho-Oeste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45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61962"/>
            <a:ext cx="4899090" cy="2757488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00462"/>
            <a:ext cx="4629150" cy="254317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275" y="3450729"/>
            <a:ext cx="4062411" cy="279290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739" y="461962"/>
            <a:ext cx="4770062" cy="275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5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Considerações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Diretor de </a:t>
            </a:r>
            <a:r>
              <a:rPr lang="pt-BR" dirty="0" err="1">
                <a:solidFill>
                  <a:schemeClr val="bg1"/>
                </a:solidFill>
              </a:rPr>
              <a:t>Toy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Story</a:t>
            </a:r>
            <a:r>
              <a:rPr lang="pt-BR" dirty="0">
                <a:solidFill>
                  <a:schemeClr val="bg1"/>
                </a:solidFill>
              </a:rPr>
              <a:t> se repete em nas receitas</a:t>
            </a:r>
          </a:p>
          <a:p>
            <a:r>
              <a:rPr lang="pt-BR" dirty="0">
                <a:solidFill>
                  <a:schemeClr val="bg1"/>
                </a:solidFill>
              </a:rPr>
              <a:t>Um dos escritores de </a:t>
            </a:r>
            <a:r>
              <a:rPr lang="pt-BR" dirty="0" err="1">
                <a:solidFill>
                  <a:schemeClr val="bg1"/>
                </a:solidFill>
              </a:rPr>
              <a:t>Toy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Story</a:t>
            </a:r>
            <a:r>
              <a:rPr lang="pt-BR" dirty="0">
                <a:solidFill>
                  <a:schemeClr val="bg1"/>
                </a:solidFill>
              </a:rPr>
              <a:t> está na receita filme de sucesso e no filme fracasso de rentabilidade</a:t>
            </a:r>
          </a:p>
          <a:p>
            <a:r>
              <a:rPr lang="pt-BR" dirty="0">
                <a:solidFill>
                  <a:schemeClr val="bg1"/>
                </a:solidFill>
              </a:rPr>
              <a:t>Gêneros de Animação com Aventura são um excelente combo</a:t>
            </a:r>
          </a:p>
          <a:p>
            <a:r>
              <a:rPr lang="pt-BR" dirty="0">
                <a:solidFill>
                  <a:schemeClr val="bg1"/>
                </a:solidFill>
              </a:rPr>
              <a:t>Comédia se repete nos filmes fracassos</a:t>
            </a:r>
          </a:p>
          <a:p>
            <a:pPr marL="0" indent="0">
              <a:buNone/>
            </a:pP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1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Dificuldades e melhorias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 site quebrou algumas páginas durante o </a:t>
            </a:r>
            <a:r>
              <a:rPr lang="pt-BR" dirty="0" err="1" smtClean="0">
                <a:solidFill>
                  <a:schemeClr val="bg1"/>
                </a:solidFill>
              </a:rPr>
              <a:t>webscrapping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Com informações sobre o perfil dos clientes que avaliaram, seria possível aprofundar mais a análise e criar um sistema de recomendação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Bag </a:t>
            </a:r>
            <a:r>
              <a:rPr lang="pt-BR" dirty="0" err="1" smtClean="0">
                <a:solidFill>
                  <a:schemeClr val="bg1"/>
                </a:solidFill>
              </a:rPr>
              <a:t>of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words</a:t>
            </a:r>
            <a:r>
              <a:rPr lang="pt-BR" dirty="0" smtClean="0">
                <a:solidFill>
                  <a:schemeClr val="bg1"/>
                </a:solidFill>
              </a:rPr>
              <a:t> das avaliações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Análise de sentimentos dos filmes mais bem sucedidos e mais rentáveis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Pegar dados de todos os estúdios pertencentes à Disney</a:t>
            </a:r>
          </a:p>
          <a:p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61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5100" y="1690688"/>
            <a:ext cx="6781800" cy="4726067"/>
          </a:xfrm>
        </p:spPr>
      </p:pic>
    </p:spTree>
    <p:extLst>
      <p:ext uri="{BB962C8B-B14F-4D97-AF65-F5344CB8AC3E}">
        <p14:creationId xmlns:p14="http://schemas.microsoft.com/office/powerpoint/2010/main" val="209795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err="1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Dataset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/>
          <a:lstStyle/>
          <a:p>
            <a:r>
              <a:rPr lang="pt-BR" dirty="0" smtClean="0">
                <a:solidFill>
                  <a:schemeClr val="bg1"/>
                </a:solidFill>
              </a:rPr>
              <a:t>Lista no </a:t>
            </a:r>
            <a:r>
              <a:rPr lang="pt-BR" dirty="0">
                <a:solidFill>
                  <a:schemeClr val="bg1"/>
                </a:solidFill>
              </a:rPr>
              <a:t>IMDB com </a:t>
            </a:r>
            <a:r>
              <a:rPr lang="pt-BR" dirty="0" smtClean="0">
                <a:solidFill>
                  <a:schemeClr val="bg1"/>
                </a:solidFill>
              </a:rPr>
              <a:t>mais </a:t>
            </a:r>
            <a:r>
              <a:rPr lang="pt-BR" dirty="0">
                <a:solidFill>
                  <a:schemeClr val="bg1"/>
                </a:solidFill>
              </a:rPr>
              <a:t>de 500 filmes do </a:t>
            </a:r>
            <a:r>
              <a:rPr lang="pt-BR" b="1" dirty="0">
                <a:solidFill>
                  <a:schemeClr val="bg1"/>
                </a:solidFill>
              </a:rPr>
              <a:t>Walt Disney </a:t>
            </a:r>
            <a:r>
              <a:rPr lang="pt-BR" b="1" dirty="0" err="1" smtClean="0">
                <a:solidFill>
                  <a:schemeClr val="bg1"/>
                </a:solidFill>
              </a:rPr>
              <a:t>Studios</a:t>
            </a:r>
            <a:endParaRPr lang="pt-BR" b="1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Um dos maiores sites com informações sobre cinema</a:t>
            </a:r>
          </a:p>
          <a:p>
            <a:r>
              <a:rPr lang="pt-BR" dirty="0" err="1" smtClean="0">
                <a:solidFill>
                  <a:schemeClr val="bg1"/>
                </a:solidFill>
              </a:rPr>
              <a:t>Webscrapping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Dados relevantes, numéricos e categóricos</a:t>
            </a:r>
          </a:p>
          <a:p>
            <a:pPr marL="0" indent="0">
              <a:buNone/>
            </a:pPr>
            <a:endParaRPr lang="pt-BR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41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Análise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/>
          <a:lstStyle/>
          <a:p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O que </a:t>
            </a:r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influencia o sucesso de um filme?</a:t>
            </a:r>
            <a:endParaRPr lang="pt-BR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pt-BR" dirty="0" smtClean="0">
                <a:solidFill>
                  <a:schemeClr val="bg1">
                    <a:lumMod val="95000"/>
                  </a:schemeClr>
                </a:solidFill>
              </a:rPr>
              <a:t>O que influencia na rentabilidade?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As características dos filmes de maior sucesso são também as mais rentáveis?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A variável para medir o </a:t>
            </a:r>
            <a:r>
              <a:rPr lang="pt-BR" dirty="0">
                <a:solidFill>
                  <a:schemeClr val="bg1"/>
                </a:solidFill>
              </a:rPr>
              <a:t>sucesso </a:t>
            </a:r>
            <a:r>
              <a:rPr lang="pt-BR" dirty="0" smtClean="0">
                <a:solidFill>
                  <a:schemeClr val="bg1"/>
                </a:solidFill>
              </a:rPr>
              <a:t>foi a </a:t>
            </a:r>
            <a:r>
              <a:rPr lang="pt-BR" dirty="0">
                <a:solidFill>
                  <a:schemeClr val="bg1"/>
                </a:solidFill>
              </a:rPr>
              <a:t>avaliação no </a:t>
            </a:r>
            <a:r>
              <a:rPr lang="pt-BR" dirty="0" smtClean="0">
                <a:solidFill>
                  <a:schemeClr val="bg1"/>
                </a:solidFill>
              </a:rPr>
              <a:t>IMDB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Para rentabilidade, foi a arrecadação mundial de cada filme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8900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Sucesso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O </a:t>
            </a:r>
            <a:r>
              <a:rPr lang="pt-BR" dirty="0">
                <a:solidFill>
                  <a:schemeClr val="bg1"/>
                </a:solidFill>
              </a:rPr>
              <a:t>ano está negativamente correlacionado, o que quer dizer que filmes mais antigos </a:t>
            </a:r>
            <a:r>
              <a:rPr lang="pt-BR" dirty="0" smtClean="0">
                <a:solidFill>
                  <a:schemeClr val="bg1"/>
                </a:solidFill>
              </a:rPr>
              <a:t>são mais bem avaliados.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Filmes </a:t>
            </a:r>
            <a:r>
              <a:rPr lang="pt-BR" dirty="0">
                <a:solidFill>
                  <a:schemeClr val="bg1"/>
                </a:solidFill>
              </a:rPr>
              <a:t>mais atuais, </a:t>
            </a:r>
            <a:r>
              <a:rPr lang="pt-BR" dirty="0" smtClean="0">
                <a:solidFill>
                  <a:schemeClr val="bg1"/>
                </a:solidFill>
              </a:rPr>
              <a:t>há maior quantidade e também equilíbrio entre avaliações.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>
                <a:solidFill>
                  <a:schemeClr val="bg1"/>
                </a:solidFill>
              </a:rPr>
              <a:t>Está mais relacionado com a </a:t>
            </a:r>
            <a:r>
              <a:rPr lang="pt-BR" dirty="0" smtClean="0">
                <a:solidFill>
                  <a:schemeClr val="bg1"/>
                </a:solidFill>
              </a:rPr>
              <a:t>arrecadação </a:t>
            </a:r>
            <a:r>
              <a:rPr lang="pt-BR" dirty="0">
                <a:solidFill>
                  <a:schemeClr val="bg1"/>
                </a:solidFill>
              </a:rPr>
              <a:t>do que investimento.</a:t>
            </a:r>
          </a:p>
          <a:p>
            <a:r>
              <a:rPr lang="pt-BR" dirty="0">
                <a:solidFill>
                  <a:schemeClr val="bg1"/>
                </a:solidFill>
              </a:rPr>
              <a:t>Filmes mais bem avaliados tem maior número de avaliações</a:t>
            </a:r>
            <a:r>
              <a:rPr lang="pt-BR" dirty="0" smtClean="0">
                <a:solidFill>
                  <a:schemeClr val="bg1"/>
                </a:solidFill>
              </a:rPr>
              <a:t>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5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Sucesso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Diretores </a:t>
            </a:r>
            <a:r>
              <a:rPr lang="pt-BR" dirty="0">
                <a:solidFill>
                  <a:schemeClr val="bg1"/>
                </a:solidFill>
              </a:rPr>
              <a:t>tem correlação de no máximo 15%</a:t>
            </a:r>
          </a:p>
          <a:p>
            <a:r>
              <a:rPr lang="pt-BR" dirty="0">
                <a:solidFill>
                  <a:schemeClr val="bg1"/>
                </a:solidFill>
              </a:rPr>
              <a:t>Escritores chegam a 19%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Em estrelas</a:t>
            </a:r>
            <a:r>
              <a:rPr lang="pt-BR" dirty="0">
                <a:solidFill>
                  <a:schemeClr val="bg1"/>
                </a:solidFill>
              </a:rPr>
              <a:t>, Tom Hanks se destaca com 18% </a:t>
            </a:r>
            <a:r>
              <a:rPr lang="pt-BR" dirty="0" smtClean="0">
                <a:solidFill>
                  <a:schemeClr val="bg1"/>
                </a:solidFill>
              </a:rPr>
              <a:t> por ter feito a voz do Woody em </a:t>
            </a:r>
            <a:r>
              <a:rPr lang="pt-BR" dirty="0" err="1" smtClean="0">
                <a:solidFill>
                  <a:schemeClr val="bg1"/>
                </a:solidFill>
              </a:rPr>
              <a:t>Toy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Story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Os que vem em seguida, ficam em 10%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Gênero possui correlação positiva de até 35% e negativa de 31%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3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Rentabilidade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Altamente </a:t>
            </a:r>
            <a:r>
              <a:rPr lang="pt-BR" dirty="0">
                <a:solidFill>
                  <a:schemeClr val="bg1"/>
                </a:solidFill>
              </a:rPr>
              <a:t>relacionado com o investimento </a:t>
            </a:r>
          </a:p>
          <a:p>
            <a:r>
              <a:rPr lang="pt-BR" dirty="0">
                <a:solidFill>
                  <a:schemeClr val="bg1"/>
                </a:solidFill>
              </a:rPr>
              <a:t>Filmes com maior </a:t>
            </a:r>
            <a:r>
              <a:rPr lang="pt-BR" dirty="0" smtClean="0">
                <a:solidFill>
                  <a:schemeClr val="bg1"/>
                </a:solidFill>
              </a:rPr>
              <a:t>arrecadação </a:t>
            </a:r>
            <a:r>
              <a:rPr lang="pt-BR" dirty="0">
                <a:solidFill>
                  <a:schemeClr val="bg1"/>
                </a:solidFill>
              </a:rPr>
              <a:t>tendem a ter notas mais altas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A </a:t>
            </a:r>
            <a:r>
              <a:rPr lang="pt-BR" dirty="0">
                <a:solidFill>
                  <a:schemeClr val="bg1"/>
                </a:solidFill>
              </a:rPr>
              <a:t>correlação com o número de avaliações é a mais </a:t>
            </a:r>
            <a:r>
              <a:rPr lang="pt-BR" dirty="0" smtClean="0">
                <a:solidFill>
                  <a:schemeClr val="bg1"/>
                </a:solidFill>
              </a:rPr>
              <a:t>alta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Alta arrecadação pode ter como indicador o número de pessoas que assistiram, o que pode explicar o maior número de avaliações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Existe </a:t>
            </a:r>
            <a:r>
              <a:rPr lang="pt-BR" dirty="0">
                <a:solidFill>
                  <a:schemeClr val="bg1"/>
                </a:solidFill>
              </a:rPr>
              <a:t>uma alta correlação com o ano, </a:t>
            </a:r>
            <a:r>
              <a:rPr lang="pt-BR" dirty="0" smtClean="0">
                <a:solidFill>
                  <a:schemeClr val="bg1"/>
                </a:solidFill>
              </a:rPr>
              <a:t>mas pode </a:t>
            </a:r>
            <a:r>
              <a:rPr lang="pt-BR" dirty="0">
                <a:solidFill>
                  <a:schemeClr val="bg1"/>
                </a:solidFill>
              </a:rPr>
              <a:t>ser apenas por conta da inflação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004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Rentabilidade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Diretores </a:t>
            </a:r>
            <a:r>
              <a:rPr lang="pt-BR" dirty="0">
                <a:solidFill>
                  <a:schemeClr val="bg1"/>
                </a:solidFill>
              </a:rPr>
              <a:t>tem maior </a:t>
            </a:r>
            <a:r>
              <a:rPr lang="pt-BR" dirty="0" smtClean="0">
                <a:solidFill>
                  <a:schemeClr val="bg1"/>
                </a:solidFill>
              </a:rPr>
              <a:t>influência, </a:t>
            </a:r>
            <a:r>
              <a:rPr lang="pt-BR" dirty="0">
                <a:solidFill>
                  <a:schemeClr val="bg1"/>
                </a:solidFill>
              </a:rPr>
              <a:t>a correlação chega a 38</a:t>
            </a:r>
            <a:r>
              <a:rPr lang="pt-BR" dirty="0" smtClean="0">
                <a:solidFill>
                  <a:schemeClr val="bg1"/>
                </a:solidFill>
              </a:rPr>
              <a:t>%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Escritores chegam a </a:t>
            </a:r>
            <a:r>
              <a:rPr lang="pt-BR" dirty="0">
                <a:solidFill>
                  <a:schemeClr val="bg1"/>
                </a:solidFill>
              </a:rPr>
              <a:t>27%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As </a:t>
            </a:r>
            <a:r>
              <a:rPr lang="pt-BR" dirty="0">
                <a:solidFill>
                  <a:schemeClr val="bg1"/>
                </a:solidFill>
              </a:rPr>
              <a:t>estrelas </a:t>
            </a:r>
            <a:r>
              <a:rPr lang="pt-BR" dirty="0" smtClean="0">
                <a:solidFill>
                  <a:schemeClr val="bg1"/>
                </a:solidFill>
              </a:rPr>
              <a:t>também ficam em 27%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E novamente, Gênero se destaca com 41%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As diferenças com sucesso podem se dar apenas por este ser um </a:t>
            </a:r>
            <a:r>
              <a:rPr lang="pt-BR" dirty="0" err="1" smtClean="0">
                <a:solidFill>
                  <a:schemeClr val="bg1"/>
                </a:solidFill>
              </a:rPr>
              <a:t>dataset</a:t>
            </a:r>
            <a:r>
              <a:rPr lang="pt-BR" dirty="0" smtClean="0">
                <a:solidFill>
                  <a:schemeClr val="bg1"/>
                </a:solidFill>
              </a:rPr>
              <a:t> menor</a:t>
            </a:r>
            <a:endParaRPr lang="pt-BR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476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6000" dirty="0" smtClean="0">
                <a:solidFill>
                  <a:schemeClr val="bg1">
                    <a:lumMod val="95000"/>
                  </a:schemeClr>
                </a:solidFill>
                <a:latin typeface="Waltograph" panose="03080602000000000000" pitchFamily="66" charset="0"/>
              </a:rPr>
              <a:t>Receita para um Filme Bem Sucedido</a:t>
            </a:r>
            <a:endParaRPr lang="pt-BR" sz="6000" dirty="0">
              <a:solidFill>
                <a:schemeClr val="bg1">
                  <a:lumMod val="95000"/>
                </a:schemeClr>
              </a:solidFill>
              <a:latin typeface="Waltograph" panose="03080602000000000000" pitchFamily="66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solidFill>
            <a:srgbClr val="354C88">
              <a:alpha val="70000"/>
            </a:srgbClr>
          </a:solidFill>
        </p:spPr>
        <p:txBody>
          <a:bodyPr>
            <a:normAutofit fontScale="92500"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Diretores: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Lee </a:t>
            </a:r>
            <a:r>
              <a:rPr lang="pt-BR" b="1" dirty="0" err="1">
                <a:solidFill>
                  <a:schemeClr val="bg1"/>
                </a:solidFill>
              </a:rPr>
              <a:t>Unkrich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Toy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Story</a:t>
            </a:r>
            <a:r>
              <a:rPr lang="pt-BR" dirty="0">
                <a:solidFill>
                  <a:schemeClr val="bg1"/>
                </a:solidFill>
              </a:rPr>
              <a:t>, Procurando Nemo),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b="1" dirty="0" smtClean="0">
                <a:solidFill>
                  <a:schemeClr val="bg1"/>
                </a:solidFill>
              </a:rPr>
              <a:t>John </a:t>
            </a:r>
            <a:r>
              <a:rPr lang="pt-BR" b="1" dirty="0" err="1">
                <a:solidFill>
                  <a:schemeClr val="bg1"/>
                </a:solidFill>
              </a:rPr>
              <a:t>Musker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(Hercules, </a:t>
            </a:r>
            <a:r>
              <a:rPr lang="pt-BR" dirty="0" err="1">
                <a:solidFill>
                  <a:schemeClr val="bg1"/>
                </a:solidFill>
              </a:rPr>
              <a:t>Moana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Aladdin</a:t>
            </a:r>
            <a:r>
              <a:rPr lang="pt-BR" dirty="0">
                <a:solidFill>
                  <a:schemeClr val="bg1"/>
                </a:solidFill>
              </a:rPr>
              <a:t>)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Escritores: </a:t>
            </a:r>
          </a:p>
          <a:p>
            <a:r>
              <a:rPr lang="pt-BR" b="1" dirty="0" smtClean="0">
                <a:solidFill>
                  <a:schemeClr val="bg1"/>
                </a:solidFill>
              </a:rPr>
              <a:t>Pete </a:t>
            </a:r>
            <a:r>
              <a:rPr lang="pt-BR" b="1" dirty="0" err="1">
                <a:solidFill>
                  <a:schemeClr val="bg1"/>
                </a:solidFill>
              </a:rPr>
              <a:t>Docter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Up</a:t>
            </a:r>
            <a:r>
              <a:rPr lang="pt-BR" dirty="0">
                <a:solidFill>
                  <a:schemeClr val="bg1"/>
                </a:solidFill>
              </a:rPr>
              <a:t>, Monstros S.A, Divertidamente), </a:t>
            </a:r>
            <a:endParaRPr lang="pt-BR" dirty="0" smtClean="0">
              <a:solidFill>
                <a:schemeClr val="bg1"/>
              </a:solidFill>
            </a:endParaRPr>
          </a:p>
          <a:p>
            <a:r>
              <a:rPr lang="pt-BR" b="1" dirty="0" smtClean="0">
                <a:solidFill>
                  <a:schemeClr val="bg1"/>
                </a:solidFill>
              </a:rPr>
              <a:t>John </a:t>
            </a:r>
            <a:r>
              <a:rPr lang="pt-BR" b="1" dirty="0" err="1">
                <a:solidFill>
                  <a:schemeClr val="bg1"/>
                </a:solidFill>
              </a:rPr>
              <a:t>Lasseter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(</a:t>
            </a:r>
            <a:r>
              <a:rPr lang="pt-BR" dirty="0" err="1">
                <a:solidFill>
                  <a:schemeClr val="bg1"/>
                </a:solidFill>
              </a:rPr>
              <a:t>Toy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Story</a:t>
            </a:r>
            <a:r>
              <a:rPr lang="pt-BR" dirty="0">
                <a:solidFill>
                  <a:schemeClr val="bg1"/>
                </a:solidFill>
              </a:rPr>
              <a:t>, Vida de Inseto)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Estrelas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Tom Hanks </a:t>
            </a:r>
            <a:r>
              <a:rPr lang="en-US" dirty="0" smtClean="0">
                <a:solidFill>
                  <a:schemeClr val="bg1"/>
                </a:solidFill>
              </a:rPr>
              <a:t>(Woody), </a:t>
            </a:r>
            <a:r>
              <a:rPr lang="en-US" b="1" dirty="0" smtClean="0">
                <a:solidFill>
                  <a:schemeClr val="bg1"/>
                </a:solidFill>
              </a:rPr>
              <a:t>Jeremy </a:t>
            </a:r>
            <a:r>
              <a:rPr lang="en-US" b="1" dirty="0">
                <a:solidFill>
                  <a:schemeClr val="bg1"/>
                </a:solidFill>
              </a:rPr>
              <a:t>Irons </a:t>
            </a:r>
            <a:r>
              <a:rPr lang="en-US" dirty="0" smtClean="0">
                <a:solidFill>
                  <a:schemeClr val="bg1"/>
                </a:solidFill>
              </a:rPr>
              <a:t>(Scar), </a:t>
            </a:r>
            <a:r>
              <a:rPr lang="en-US" b="1" dirty="0" smtClean="0">
                <a:solidFill>
                  <a:schemeClr val="bg1"/>
                </a:solidFill>
              </a:rPr>
              <a:t>Orlando Bloom </a:t>
            </a:r>
            <a:r>
              <a:rPr lang="en-US" dirty="0" smtClean="0">
                <a:solidFill>
                  <a:schemeClr val="bg1"/>
                </a:solidFill>
              </a:rPr>
              <a:t>(Will Turner)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smtClean="0">
                <a:solidFill>
                  <a:schemeClr val="bg1"/>
                </a:solidFill>
              </a:rPr>
              <a:t>Gêneros: </a:t>
            </a:r>
            <a:r>
              <a:rPr lang="pt-BR" b="1" dirty="0" smtClean="0">
                <a:solidFill>
                  <a:schemeClr val="bg1"/>
                </a:solidFill>
              </a:rPr>
              <a:t>Animação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smtClean="0">
                <a:solidFill>
                  <a:schemeClr val="bg1"/>
                </a:solidFill>
              </a:rPr>
              <a:t>e Aventura</a:t>
            </a:r>
            <a:endParaRPr lang="pt-BR" b="1" dirty="0">
              <a:solidFill>
                <a:schemeClr val="bg1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580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Conteúdo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147"/>
            <a:ext cx="4572000" cy="2581275"/>
          </a:xfr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555" y="297247"/>
            <a:ext cx="4572000" cy="254317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650" y="2948158"/>
            <a:ext cx="2665057" cy="1958001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26" y="5076893"/>
            <a:ext cx="4248695" cy="175896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65" y="2946400"/>
            <a:ext cx="2442126" cy="318971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971" y="4077244"/>
            <a:ext cx="47625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33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671</Words>
  <Application>Microsoft Office PowerPoint</Application>
  <PresentationFormat>Widescreen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Waltograph</vt:lpstr>
      <vt:lpstr>Tema do Office</vt:lpstr>
      <vt:lpstr>Análise de Filmes da Disney </vt:lpstr>
      <vt:lpstr>Dataset</vt:lpstr>
      <vt:lpstr>Análise</vt:lpstr>
      <vt:lpstr>Sucesso</vt:lpstr>
      <vt:lpstr>Sucesso</vt:lpstr>
      <vt:lpstr>Rentabilidade</vt:lpstr>
      <vt:lpstr>Rentabilidade</vt:lpstr>
      <vt:lpstr>Receita para um Filme Bem Sucedido</vt:lpstr>
      <vt:lpstr>Apresentação do PowerPoint</vt:lpstr>
      <vt:lpstr>Filme Fracasso com base no Sucesso</vt:lpstr>
      <vt:lpstr>Apresentação do PowerPoint</vt:lpstr>
      <vt:lpstr>Receita para um Filme Rentável</vt:lpstr>
      <vt:lpstr>Apresentação do PowerPoint</vt:lpstr>
      <vt:lpstr>Filme Fracasso com base na Rentabilidade</vt:lpstr>
      <vt:lpstr>Apresentação do PowerPoint</vt:lpstr>
      <vt:lpstr>Considerações</vt:lpstr>
      <vt:lpstr>Dificuldades e melhorias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Filmes da Disney</dc:title>
  <dc:creator>Marianna Rodrigues</dc:creator>
  <cp:lastModifiedBy>Marianna Rodrigues</cp:lastModifiedBy>
  <cp:revision>28</cp:revision>
  <dcterms:created xsi:type="dcterms:W3CDTF">2019-11-01T02:27:24Z</dcterms:created>
  <dcterms:modified xsi:type="dcterms:W3CDTF">2019-11-15T20:53:14Z</dcterms:modified>
</cp:coreProperties>
</file>